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5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5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21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417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636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1531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397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263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8670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513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44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516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8D224-E633-4714-B5C6-ECCC8A09AF6A}" type="datetimeFigureOut">
              <a:rPr lang="ru-RU" smtClean="0"/>
              <a:t>28.08.2024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A6EFA-A4D9-4DB5-AEAC-C7656E7177B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400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cos.qmu.edu.kz/web/index.php?r=conference%2Fcreate&amp;id=2024101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iowin.net/cisco-webex-meeting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zamat-sanofi@mail.ru" TargetMode="External"/><Relationship Id="rId2" Type="http://schemas.openxmlformats.org/officeDocument/2006/relationships/hyperlink" Target="mailto:macievskaya@qmu.kz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2gis.kz/karaganda/geo/11822584677013517" TargetMode="External"/><Relationship Id="rId13" Type="http://schemas.openxmlformats.org/officeDocument/2006/relationships/hyperlink" Target="tel:+77088424265" TargetMode="External"/><Relationship Id="rId18" Type="http://schemas.openxmlformats.org/officeDocument/2006/relationships/hyperlink" Target="https://go.2gis.com/jchdy5" TargetMode="External"/><Relationship Id="rId3" Type="http://schemas.openxmlformats.org/officeDocument/2006/relationships/hyperlink" Target="tel:+77212513233" TargetMode="External"/><Relationship Id="rId21" Type="http://schemas.openxmlformats.org/officeDocument/2006/relationships/hyperlink" Target="https://101hotels.com/kazakhstan/karaganda/center" TargetMode="External"/><Relationship Id="rId7" Type="http://schemas.openxmlformats.org/officeDocument/2006/relationships/hyperlink" Target="https://www.instagram.com/pizza_pallermo_krg/" TargetMode="External"/><Relationship Id="rId12" Type="http://schemas.openxmlformats.org/officeDocument/2006/relationships/hyperlink" Target="https://2gis.kz/karaganda/geo/11822584677009836" TargetMode="External"/><Relationship Id="rId17" Type="http://schemas.openxmlformats.org/officeDocument/2006/relationships/hyperlink" Target="tel:+77057273262" TargetMode="External"/><Relationship Id="rId2" Type="http://schemas.openxmlformats.org/officeDocument/2006/relationships/hyperlink" Target="https://2gis.kz/karaganda/geo/11822584677011335" TargetMode="External"/><Relationship Id="rId16" Type="http://schemas.openxmlformats.org/officeDocument/2006/relationships/hyperlink" Target="https://2gis.kz/karaganda/geo/11822584677009957" TargetMode="External"/><Relationship Id="rId20" Type="http://schemas.openxmlformats.org/officeDocument/2006/relationships/hyperlink" Target="https://www.booking.com/hotel/kz/metelitsa.ru.html?aid=379042&amp;label=qaraghandy-xROii2avWLooyY7zMD_rJQS390226064564%3Apl%3Ata%3Ap1%3Ap2%3Aac%3Aap%3Aneg%3Afi%3Atikwd-30784991852%3Alp9063097%3Ali%3Adec%3Adm%3Appccp%3DUmFuZG9tSVYkc2RlIyh9YcX_GyndjDE1FBvHWRtJ-4s&amp;sid=e5f3bafbefaa335bbe80cd7c98981a0d&amp;dest_id=-2342681;dest_type=city;dist=0;group_adults=2;group_children=0;hapos=5;hpos=5;no_rooms=1;req_adults=2;req_children=0;room1=A%2CA;sb_price_type=total;sr_order=popularity;srepoch=1683869588;srpvid=0b982709ed9500ee;type=total;ucfs=1&amp;#map_opened-hotel_addres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go.2gis.com/owz64r" TargetMode="External"/><Relationship Id="rId11" Type="http://schemas.openxmlformats.org/officeDocument/2006/relationships/hyperlink" Target="https://www.instagram.com/trend_coffee_karaganda/" TargetMode="External"/><Relationship Id="rId5" Type="http://schemas.openxmlformats.org/officeDocument/2006/relationships/hyperlink" Target="tel:+77017508448" TargetMode="External"/><Relationship Id="rId15" Type="http://schemas.openxmlformats.org/officeDocument/2006/relationships/hyperlink" Target="https://www.instagram.com/chai_karagandy/" TargetMode="External"/><Relationship Id="rId10" Type="http://schemas.openxmlformats.org/officeDocument/2006/relationships/hyperlink" Target="https://go.2gis.com/ljzslo" TargetMode="External"/><Relationship Id="rId19" Type="http://schemas.openxmlformats.org/officeDocument/2006/relationships/hyperlink" Target="https://www.instagram.com/dailyfood_krg/" TargetMode="External"/><Relationship Id="rId4" Type="http://schemas.openxmlformats.org/officeDocument/2006/relationships/hyperlink" Target="tel:+77003025092" TargetMode="External"/><Relationship Id="rId9" Type="http://schemas.openxmlformats.org/officeDocument/2006/relationships/hyperlink" Target="tel:+77022859161" TargetMode="External"/><Relationship Id="rId14" Type="http://schemas.openxmlformats.org/officeDocument/2006/relationships/hyperlink" Target="https://go.2gis.com/3vzy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B22DE2-46A1-42D2-B69E-9FA0FA24A7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113182" y="265045"/>
            <a:ext cx="11781182" cy="3244919"/>
          </a:xfrm>
        </p:spPr>
        <p:txBody>
          <a:bodyPr>
            <a:normAutofit/>
          </a:bodyPr>
          <a:lstStyle/>
          <a:p>
            <a:pPr algn="l" eaLnBrk="0" fontAlgn="base" hangingPunct="0">
              <a:lnSpc>
                <a:spcPct val="100000"/>
              </a:lnSpc>
              <a:spcAft>
                <a:spcPct val="0"/>
              </a:spcAft>
            </a:pPr>
            <a:br>
              <a:rPr lang="ru-RU" altLang="ru-RU" sz="1100" dirty="0">
                <a:latin typeface="Arial" panose="020B0604020202020204" pitchFamily="34" charset="0"/>
              </a:rPr>
            </a:br>
            <a:endParaRPr lang="ru-RU" sz="2000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102B165-2C5D-BEE8-2B7F-E0F0E8164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88" y="5122417"/>
            <a:ext cx="6320900" cy="190692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НАО «КАРАГАНДИНСКИЙ МЕДИЦИНСКИЙ УНИВЕРСИТЕТ» </a:t>
            </a:r>
            <a:endParaRPr lang="ru-RU" sz="16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spc="-5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ПРИГЛАШАЕТ К УЧАСТИЮ В ГИБРИДНОЙ КОНФЕРЕНЦИИ</a:t>
            </a:r>
            <a:endParaRPr lang="ru-RU" sz="16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«ПСИХИЧЕСКОЕ ЗДОРОВЬЕ </a:t>
            </a:r>
            <a:endParaRPr lang="ru-RU" sz="16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НА РАБОЧЕМ МЕСТЕ»</a:t>
            </a:r>
            <a:endParaRPr lang="ru-RU" sz="16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10 ОКТЯБРЯ 2024 ГОДА С 10:00 ДО 18:00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600" b="1" dirty="0">
                <a:solidFill>
                  <a:srgbClr val="000000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по адресу: г. Караганда, ул. Гоголя, 40</a:t>
            </a:r>
            <a:endParaRPr lang="ru-RU" sz="1600" dirty="0"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12" name="Rectangle 18">
            <a:extLst>
              <a:ext uri="{FF2B5EF4-FFF2-40B4-BE49-F238E27FC236}">
                <a16:creationId xmlns:a16="http://schemas.microsoft.com/office/drawing/2014/main" id="{FF1185F8-A9F4-C77D-84D3-686CAF17E9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20">
            <a:extLst>
              <a:ext uri="{FF2B5EF4-FFF2-40B4-BE49-F238E27FC236}">
                <a16:creationId xmlns:a16="http://schemas.microsoft.com/office/drawing/2014/main" id="{EFA043D2-7C27-490D-1EB8-8BF23E6F7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524000" y="17965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dirty="0">
              <a:latin typeface="Arial" panose="020B0604020202020204" pitchFamily="34" charset="0"/>
            </a:endParaRPr>
          </a:p>
        </p:txBody>
      </p:sp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3A3B4E4D-691E-8D0A-A141-C4E193712E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2565" y="95481"/>
            <a:ext cx="4107062" cy="1792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76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375713-39B6-0C31-B224-14232711C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4715" y="255009"/>
            <a:ext cx="7554897" cy="9145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День психического здоровья 10 октября 2024 г.</a:t>
            </a:r>
            <a:b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 panose="00000500000000000000" pitchFamily="2" charset="-52"/>
              </a:rPr>
              <a:t>‘It is Time to </a:t>
            </a:r>
            <a:r>
              <a:rPr lang="en-US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 panose="00000500000000000000" pitchFamily="2" charset="-52"/>
              </a:rPr>
              <a:t>Prioritise</a:t>
            </a:r>
            <a: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 panose="00000500000000000000" pitchFamily="2" charset="-52"/>
              </a:rPr>
              <a:t> Mental Health in the Workplace’</a:t>
            </a:r>
            <a:br>
              <a:rPr lang="en-US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FF"/>
                </a:highlight>
                <a:latin typeface="Montserrat" panose="00000500000000000000" pitchFamily="2" charset="-52"/>
              </a:rPr>
            </a:br>
            <a:endParaRPr lang="ru-RU" sz="2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E393C9-A98A-8227-D004-2A42477284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4019" y="1855433"/>
            <a:ext cx="4947322" cy="463744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«…Нам необходимо уделять больше внимания связи между психическим здоровьем, благополучием и занятостью и вновь подчеркнуть важность поддержки занятости как части лечения, предлагаемого людям с психическими заболеваниями.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Приоритет психического здоровья на рабочем месте имеет важное значение для создания продуктивной и поддерживающей атмосферы. Когда работодатели активно заботятся о психическом благополучии, это приводит к снижению стресса, снижению прогулов и повышению вовлеченности сотрудников.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Внедряя такие политики, как гибкий рабочий график, предоставление доступа к ресурсам психического здоровья и поощрение открытых разговоров о психическом здоровье, компании могут развивать культуру ухода, которая повышает моральный дух и повышает общую производительность и инновации. </a:t>
            </a:r>
          </a:p>
          <a:p>
            <a:pPr algn="just"/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Инвестирование в психическое здоровье — это не просто сострадание, это стратегическое бизнес-решение, которое приносит пользу всем…"</a:t>
            </a:r>
          </a:p>
          <a:p>
            <a:endParaRPr lang="ru-RU" dirty="0"/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B4FA14B-B414-2E31-5CA8-6FC6FD5A1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659" y="1530482"/>
            <a:ext cx="2590800" cy="333375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0A04865-F2EA-2805-6DFE-9D93E60B04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885" y="5280508"/>
            <a:ext cx="2524477" cy="91452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F3C32F0A-DF22-CB4E-C1E8-0C03A21FBE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70594"/>
            <a:ext cx="130492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63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6EDCFA-9DF4-3AB3-0500-4BF2D7B02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006" y="365125"/>
            <a:ext cx="8558074" cy="840825"/>
          </a:xfrm>
        </p:spPr>
        <p:txBody>
          <a:bodyPr>
            <a:normAutofit fontScale="90000"/>
          </a:bodyPr>
          <a:lstStyle/>
          <a:p>
            <a:pPr algn="just"/>
            <a:b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Цель Конференции 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– обсуждение актуальных вопросов охраны психического здоровья на производстве, продвижения трудоустройства лиц с психическими расстройствами и их эффективной адаптации на рабочих местах, усилий по дестигматизации психических заболеваний в обществе, популяризации служб психического здоровья в обществе </a:t>
            </a:r>
            <a:br>
              <a:rPr lang="ru-RU" sz="1800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0DF4F9-B9F4-E57F-C873-82B727DAE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654" y="1325216"/>
            <a:ext cx="8895426" cy="5439567"/>
          </a:xfrm>
        </p:spPr>
        <p:txBody>
          <a:bodyPr numCol="2">
            <a:normAutofit fontScale="32500" lnSpcReduction="20000"/>
          </a:bodyPr>
          <a:lstStyle/>
          <a:p>
            <a:pPr marL="0" indent="0">
              <a:lnSpc>
                <a:spcPts val="1200"/>
              </a:lnSpc>
              <a:buNone/>
            </a:pPr>
            <a:r>
              <a:rPr lang="ru-RU" sz="43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Тематика конференции: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психология управления и организационное поведение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конфликтология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производственный стресс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синдром эмоционального выгорания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корпоративная психология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психологическое консультирование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психотерапия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пограничные психические расстройства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ts val="1200"/>
              </a:lnSpc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психосоциальная реабилитация и др.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</a:pPr>
            <a:endParaRPr lang="ru-RU" sz="43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</a:pPr>
            <a:r>
              <a:rPr lang="ru-RU" sz="43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Формы участия: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buFont typeface="Wingdings" panose="05000000000000000000" pitchFamily="2" charset="2"/>
              <a:buChar char="q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очное участие с докладом</a:t>
            </a:r>
            <a:endParaRPr lang="ru-RU" sz="43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buFont typeface="Wingdings" panose="05000000000000000000" pitchFamily="2" charset="2"/>
              <a:buChar char="q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очное участие без доклада</a:t>
            </a:r>
            <a:endParaRPr lang="ru-RU" sz="43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buFont typeface="Wingdings" panose="05000000000000000000" pitchFamily="2" charset="2"/>
              <a:buChar char="q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 он-лайн с докладом</a:t>
            </a:r>
            <a:endParaRPr lang="ru-RU" sz="43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участие он-лайн без доклада</a:t>
            </a:r>
          </a:p>
          <a:p>
            <a:pPr>
              <a:lnSpc>
                <a:spcPts val="12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ru-RU" sz="43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ru-RU" sz="43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43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ССЫЛКА ДЛЯ РЕГИСТРАЦИИ:</a:t>
            </a:r>
            <a:r>
              <a:rPr lang="ru-RU" sz="4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30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https://cos.qmu.edu.kz/web/index.php?r=conference%2Fcreate&amp;id=20241010</a:t>
            </a:r>
            <a:endParaRPr lang="ru-RU" sz="4300" u="sng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(в регистрационной форме обязательным пунктом является прикрепление скана чека об оплате участия!)</a:t>
            </a:r>
            <a:endParaRPr lang="ru-RU" sz="3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7800" indent="-177800" algn="just">
              <a:lnSpc>
                <a:spcPct val="10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РЕГИСТРАЦИЯ НА КОНФЕРЕНЦИЮ, ПРИЁМ ПРЕЗЕНТАЦИЙ ДЛЯ ВЫСТУПЛЕНИЯ С ДОКЛАДАМИ ЗАВЕРШАЕТСЯ </a:t>
            </a:r>
            <a:r>
              <a:rPr lang="ru-RU" sz="4300" u="sng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07.10.2024 в 00:00 ч.</a:t>
            </a:r>
          </a:p>
          <a:p>
            <a:pPr marL="342900" indent="-342900" algn="just">
              <a:lnSpc>
                <a:spcPct val="10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Предоставляются ссылки на он-лайн участие </a:t>
            </a:r>
          </a:p>
          <a:p>
            <a:pPr marL="342900" indent="-342900" algn="just">
              <a:lnSpc>
                <a:spcPct val="10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зарегистрированным участникам конференции предоставляется электронный  сертификат участия (8 часов)</a:t>
            </a:r>
          </a:p>
          <a:p>
            <a:pPr marL="342900" indent="-342900" algn="just">
              <a:lnSpc>
                <a:spcPct val="10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ru-RU" sz="43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Ссылка на электронные материалы конференции из Облака (видеозапись конференции, презентации докладчиков, информационные блоки по тематике пленарных выступлений и секций) будет выслана на электронную почту зарегистрированного участника, </a:t>
            </a:r>
            <a:endParaRPr lang="ru-RU" sz="43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lnSpc>
                <a:spcPct val="100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endParaRPr lang="ru-RU" sz="43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1200"/>
              </a:lnSpc>
              <a:spcAft>
                <a:spcPts val="1000"/>
              </a:spcAft>
              <a:buNone/>
            </a:pPr>
            <a:endParaRPr lang="ru-RU" sz="18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027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317616F-5000-972C-9B44-95ACF48E96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270" y="1003176"/>
            <a:ext cx="4028248" cy="5138277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270510" algn="l"/>
              </a:tabLst>
            </a:pP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Трансляция конференции он-лайн пройдёт на платформе 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cisco Webex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meetings</a:t>
            </a: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270510" algn="l"/>
              </a:tabLst>
            </a:pP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(скачать приложение бесплатно на компьютере можно по ссылке: </a:t>
            </a:r>
            <a:r>
              <a:rPr lang="ru-RU" sz="18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https://iowin.net/cisco-webex-meetings/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;   на смартфонах - приложение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Webex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meetings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устанавливается через 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Play market</a:t>
            </a: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 на iPhone – через Apple Store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ru-RU" sz="1800" b="1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(ссылки на аудитории (при очном участии) и(или) 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on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line </a:t>
            </a: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вход на пленарное заседание, мастер-классы и секционные заседания будут высланы зарегистрированным участникам в сформированной программе 08.10.2024)	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E20E10B-A45D-07D7-A907-EE674F7965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1" y="1168263"/>
            <a:ext cx="4505325" cy="378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2437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908E6-62DF-2089-BD18-AE047A2D0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87897" y="365126"/>
            <a:ext cx="11012557" cy="1325563"/>
          </a:xfrm>
        </p:spPr>
        <p:txBody>
          <a:bodyPr/>
          <a:lstStyle/>
          <a:p>
            <a:pPr algn="ctr"/>
            <a:r>
              <a:rPr lang="ru-RU" dirty="0"/>
              <a:t>Обновляемая и дополняемая </a:t>
            </a:r>
            <a:br>
              <a:rPr lang="ru-RU" dirty="0"/>
            </a:br>
            <a:r>
              <a:rPr lang="ru-RU" dirty="0"/>
              <a:t>программа конференции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208108-92AE-8823-36B9-A776A87589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186" y="2112885"/>
            <a:ext cx="8602463" cy="4379989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ПЛЕНАРНОЕ ЗАСЕДАНИЕ С 10:00 ДО 11:50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МАСТЕР-КЛАССЫ – 12:00 -13:00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Мастер-класс 1 «Комплаенс в психиатрии, наркологии, психотерапии»</a:t>
            </a:r>
            <a:endParaRPr lang="ru-RU" sz="1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Мациевская Лариса Леонардовна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Иванова Евгения Александровна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Заровный</a:t>
            </a:r>
            <a:r>
              <a:rPr lang="ru-RU" sz="18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Кирилл Владимирович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запросы пациентов их родственников. Комплаенс основных психических расстройств. Медикаментозный комплаенс. Сообщение информации. Эффективные коммуникации «врач-пациент». Социальные ограничения психиатрических пациентов. Стигматизация и дестигматизация. Модели комплаенса.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Мастер-класс 2.  название и спикер уточняются 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Мастер-класс 3. название и спикер уточняются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Обеденный перерыв с 13:00 до 14:30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Секционные выступления 14:30-18:00</a:t>
            </a:r>
          </a:p>
          <a:p>
            <a:pPr marL="0" indent="0">
              <a:lnSpc>
                <a:spcPts val="1200"/>
              </a:lnSpc>
              <a:buNone/>
              <a:tabLst>
                <a:tab pos="180340" algn="l"/>
              </a:tabLst>
            </a:pP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520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113D353-F3C1-DE1E-556A-6C50207B3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0818"/>
            <a:ext cx="8859916" cy="662718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ПЛАНИРУЕМЫЕ СЕКЦИИ КОНФЕРЕНЦИИ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(возможно изменение количества секций) с примерной тематикой выступлений: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ts val="1200"/>
              </a:lnSpc>
              <a:buNone/>
              <a:tabLst>
                <a:tab pos="180340" algn="l"/>
              </a:tabLst>
            </a:pPr>
            <a:r>
              <a:rPr lang="ru-RU" sz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8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20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    </a:t>
            </a:r>
            <a:r>
              <a:rPr lang="ru-RU" sz="2000" b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Секция 1. ОРГАНИЗАЦИОННОЕ ПОВЕДЕНИЕ И   ПСИХИЧЕСКОЕ ЗДОРОВЬЕ. </a:t>
            </a:r>
            <a:endParaRPr lang="ru-RU" sz="20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организационное поведение, психология управления, производственная конфликтология, профессиональные неврозы и т.п.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Секция 2. КОРПОРАТИВНАЯ ПСИХОЛОГИЯ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Функции, роли, методы работы корпоративного психолога, коучинг, мотивация, эффективность труда и т.д.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СЕКЦИЯ 3 ПРОФЕССИОНАЛЬНЫЙ СТРЕСС И СИНДРОМ ЭМОЦИОНАЛЬНОГО ВЫГОРАНИЯ.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причины, стадии, диагностика, клинические проявления, коррекция, профилактика СЭВ и т.д.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СЕКЦИЯ 4 СТАЦИОНАРНАЯ И АМБУЛАТОРНАЯ ПОГРАНИЧНАЯ ПСИХИАТРИЯ.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государственной и частной пограничной психиатрии и психотерапии,  организация работы отделений неврозов, психосоматических отделений, дневных стационаров, амбулаторной психотерапии и т.д.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Секция 5 ПСИХОСОЦИАЛЬНАЯ РЕАБИЛИТАЦИЯ.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Трудоспособность и трудовая реабилитация психиатрических пациентов. Нормативная база, социальные ограничения. Организация психосоциальной реабилитации в РК и других странах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Секция 6. ПСИХИАТРИЯ И ОБЩЕСТВО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7051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стигматизация и дестигматизация, комплаенс, законодательство в психиатрии, психогигиена 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психопрофилактика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8182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AF2D4-A2FF-5CF5-AA9B-4C3A93982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Запрос информационного письма </a:t>
            </a:r>
            <a:br>
              <a:rPr lang="ru-RU" dirty="0"/>
            </a:br>
            <a:r>
              <a:rPr lang="ru-RU" dirty="0"/>
              <a:t>по электронной почте 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F4E831-A56D-ACFF-7EAF-046D938A4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macievskaya@qmu.kz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87014918742</a:t>
            </a:r>
            <a:r>
              <a:rPr lang="ru-RU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4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ru-RU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</a:t>
            </a:r>
            <a:r>
              <a:rPr lang="kk-KZ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екстовые сообщения), 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Мациевская Лариса Леонардовна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endParaRPr lang="ru-RU" sz="4400" dirty="0">
              <a:solidFill>
                <a:srgbClr val="000000"/>
              </a:solidFill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kk-KZ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azamat-sanofi@mail.ru</a:t>
            </a:r>
            <a:r>
              <a:rPr lang="kk-KZ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tabLst>
                <a:tab pos="180340" algn="l"/>
              </a:tabLst>
            </a:pPr>
            <a:r>
              <a:rPr lang="ru-RU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87071205555(</a:t>
            </a:r>
            <a:r>
              <a:rPr lang="en-US" sz="44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whatsapp</a:t>
            </a:r>
            <a:r>
              <a:rPr lang="ru-RU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</a:t>
            </a:r>
            <a:r>
              <a:rPr lang="kk-KZ" sz="44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екстовые сообщения), </a:t>
            </a:r>
            <a:endParaRPr lang="ru-RU" sz="44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4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Ибраев Азамат </a:t>
            </a:r>
            <a:r>
              <a:rPr lang="ru-RU" sz="4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Кайсарович</a:t>
            </a:r>
            <a:endParaRPr lang="ru-RU" sz="4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564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9A0101-329A-B3DE-07EE-0B2AA91E8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85800" y="312118"/>
            <a:ext cx="10515600" cy="628786"/>
          </a:xfrm>
        </p:spPr>
        <p:txBody>
          <a:bodyPr>
            <a:normAutofit/>
          </a:bodyPr>
          <a:lstStyle/>
          <a:p>
            <a:pPr algn="ctr"/>
            <a:r>
              <a:rPr lang="ru-RU" sz="24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ПОЛЕЗНЫЕ ССЫЛКИ 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ABC47B5-84A6-75CF-DFA4-1E4C8D3155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920" y="1047564"/>
            <a:ext cx="8993080" cy="5644783"/>
          </a:xfrm>
        </p:spPr>
        <p:txBody>
          <a:bodyPr numCol="2">
            <a:normAutofit fontScale="55000" lnSpcReduction="20000"/>
          </a:bodyPr>
          <a:lstStyle/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ОБЕДА:</a:t>
            </a:r>
            <a:endParaRPr lang="ru-RU" sz="29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Столовая университета </a:t>
            </a:r>
            <a:r>
              <a:rPr lang="ru-RU" sz="2500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 этаж, новый корпус, ул. Гоголя, 40/6</a:t>
            </a:r>
            <a:endParaRPr lang="ru-RU" sz="25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Pallermo</a:t>
            </a:r>
            <a:r>
              <a:rPr lang="ru-RU" sz="25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500" i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Сеть семейных ресторанов</a:t>
            </a: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​</a:t>
            </a: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Улица Алиханова, 37/2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+7 (7212) 51‒32‒33</a:t>
            </a: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единая справочная</a:t>
            </a:r>
            <a:endParaRPr lang="ru-RU" sz="25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+7‒700‒302‒50‒92</a:t>
            </a: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единая справочная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5"/>
              </a:rPr>
              <a:t>+7‒701‒750‒84‒48</a:t>
            </a:r>
            <a:endParaRPr lang="ru-RU" sz="25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администратор ресторана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6"/>
              </a:rPr>
              <a:t>https://go.2gis.com/owz64r</a:t>
            </a:r>
            <a:r>
              <a:rPr lang="ru-RU" sz="2500" u="sng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7"/>
              </a:rPr>
              <a:t>https://www.instagram.com/pizza_pallermo_krg/</a:t>
            </a:r>
            <a:endParaRPr lang="ru-RU" sz="25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kern="1800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ru-RU" sz="25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Trend </a:t>
            </a: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2500" i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Кофейня 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Улица Гоголя, 48</a:t>
            </a:r>
            <a:r>
              <a:rPr lang="ru-RU" sz="2500" u="sng" dirty="0">
                <a:solidFill>
                  <a:srgbClr val="0000FF"/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9"/>
              </a:rPr>
              <a:t>+7‒702‒285‒91‒61</a:t>
            </a:r>
            <a:endParaRPr lang="ru-RU" sz="25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0"/>
              </a:rPr>
              <a:t>https://go.2gis.com/ljzslo</a:t>
            </a:r>
            <a:r>
              <a:rPr lang="ru-RU" sz="25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25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1"/>
              </a:rPr>
              <a:t>https://www.instagram.com/trend_coffee_karaganda/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Чай </a:t>
            </a: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</a:t>
            </a:r>
            <a:r>
              <a:rPr lang="ru-RU" sz="2500" i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Столовая бизнес-класса</a:t>
            </a: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​БЦ Prime​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12"/>
              </a:rPr>
              <a:t>Улица Гоголя, 34а блок 1</a:t>
            </a: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​1 этаж</a:t>
            </a:r>
            <a:endParaRPr lang="ru-RU" sz="25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13"/>
              </a:rPr>
              <a:t>+7‒708‒842‒42‒65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14"/>
              </a:rPr>
              <a:t>https://go.2gis.com/3vzys</a:t>
            </a:r>
            <a:r>
              <a:rPr lang="ru-RU" sz="2500" u="sng" dirty="0">
                <a:solidFill>
                  <a:srgbClr val="0000FF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2500" u="sng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hlinkClick r:id="rId15"/>
              </a:rPr>
              <a:t>https://www.instagram.com/chai_karagandy/</a:t>
            </a:r>
            <a:endParaRPr lang="ru-RU" sz="2500" dirty="0"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Daily </a:t>
            </a:r>
            <a:r>
              <a:rPr lang="ru-RU" sz="2500" b="1" kern="1800" dirty="0" err="1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food</a:t>
            </a:r>
            <a:r>
              <a:rPr lang="ru-RU" sz="2500" b="1" kern="18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500" i="1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Столовая бизнес-класса</a:t>
            </a:r>
            <a:endParaRPr lang="ru-RU" sz="25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dirty="0">
                <a:solidFill>
                  <a:srgbClr val="00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БЦ Премьер​</a:t>
            </a:r>
            <a:r>
              <a:rPr lang="ru-RU" sz="25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6"/>
              </a:rPr>
              <a:t>Проспект Нурсултан Назарбаев, 33/3</a:t>
            </a:r>
            <a:r>
              <a:rPr lang="ru-RU" sz="25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7"/>
              </a:rPr>
              <a:t>+7‒705‒727‒32‒62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8"/>
              </a:rPr>
              <a:t>https://go.2gis.com/jchdy5</a:t>
            </a:r>
            <a:r>
              <a:rPr lang="ru-RU" sz="25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</a:t>
            </a:r>
            <a:r>
              <a:rPr lang="ru-RU" sz="2500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19"/>
              </a:rPr>
              <a:t>https://www.instagram.com/dailyfood_krg/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900" b="1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900" b="1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900" b="1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иногородних участников</a:t>
            </a:r>
            <a:r>
              <a:rPr lang="ru-RU" sz="29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приоритетный выбор близлежащих гостиниц и отелей в Караганде:</a:t>
            </a:r>
            <a:endParaRPr lang="ru-RU" sz="2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br>
              <a:rPr lang="ru-RU" sz="2900" kern="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9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Отель </a:t>
            </a:r>
            <a:r>
              <a:rPr lang="en-US" sz="29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Senator</a:t>
            </a:r>
            <a:r>
              <a:rPr lang="ru-RU" sz="29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ул. Гоголя, 33/4</a:t>
            </a:r>
            <a:endParaRPr lang="ru-RU" sz="29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Hotel "CONTINENT" halal, </a:t>
            </a:r>
            <a:r>
              <a:rPr lang="ru-RU" sz="290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ул</a:t>
            </a:r>
            <a:r>
              <a:rPr lang="en-US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Терешкова</a:t>
            </a:r>
            <a:r>
              <a:rPr lang="en-US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en-US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.16/1</a:t>
            </a:r>
            <a:endParaRPr lang="ru-RU" sz="29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Отель Ар </a:t>
            </a:r>
            <a:r>
              <a:rPr lang="ru-RU" sz="290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Нуво</a:t>
            </a: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пр. Назарбаева, 4а</a:t>
            </a:r>
            <a:endParaRPr lang="ru-RU" sz="29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Гостиница Метелица,</a:t>
            </a:r>
            <a:r>
              <a:rPr lang="ru-RU" sz="29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0" tooltip="Гостиница Метелица, Караганда - Проверить местоположение"/>
              </a:rPr>
              <a:t> </a:t>
            </a: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Проспект Бухара </a:t>
            </a:r>
            <a:r>
              <a:rPr lang="ru-RU" sz="290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Жырау</a:t>
            </a: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56А,</a:t>
            </a:r>
            <a:endParaRPr lang="ru-RU" sz="29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Inn OZZ,  ул. Мустафина, д. 9/4,</a:t>
            </a:r>
            <a:endParaRPr lang="ru-RU" sz="29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Гостиница «Караганда», пр. Бухар </a:t>
            </a:r>
            <a:r>
              <a:rPr lang="ru-RU" sz="2900" dirty="0" err="1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Жырау</a:t>
            </a:r>
            <a:r>
              <a:rPr lang="ru-RU" sz="2900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66</a:t>
            </a:r>
            <a:endParaRPr lang="ru-RU" sz="29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dirty="0">
                <a:solidFill>
                  <a:srgbClr val="1A1A1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Самостоятельный выбор на сайте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u="sng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1"/>
              </a:rPr>
              <a:t>Гостиницы Караганды, Казахстан в центре | Отели на карте, цены, центральный район (101hotels.com)</a:t>
            </a:r>
            <a:endParaRPr lang="ru-RU" sz="29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0170" indent="0" fontAlgn="base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900" b="1" kern="1800" dirty="0">
                <a:solidFill>
                  <a:srgbClr val="000000"/>
                </a:solidFill>
                <a:highlight>
                  <a:srgbClr val="00FF00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900" dirty="0">
              <a:highlight>
                <a:srgbClr val="FFFFFF"/>
              </a:highligh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5306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49</TotalTime>
  <Words>1046</Words>
  <Application>Microsoft Office PowerPoint</Application>
  <PresentationFormat>Экран (4:3)</PresentationFormat>
  <Paragraphs>107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Montserrat</vt:lpstr>
      <vt:lpstr>Symbol</vt:lpstr>
      <vt:lpstr>Times New Roman</vt:lpstr>
      <vt:lpstr>Wingdings</vt:lpstr>
      <vt:lpstr>Тема Office</vt:lpstr>
      <vt:lpstr> </vt:lpstr>
      <vt:lpstr>День психического здоровья 10 октября 2024 г. ‘It is Time to Prioritise Mental Health in the Workplace’ </vt:lpstr>
      <vt:lpstr>  Цель Конференции – обсуждение актуальных вопросов охраны психического здоровья на производстве, продвижения трудоустройства лиц с психическими расстройствами и их эффективной адаптации на рабочих местах, усилий по дестигматизации психических заболеваний в обществе, популяризации служб психического здоровья в обществе  </vt:lpstr>
      <vt:lpstr>Презентация PowerPoint</vt:lpstr>
      <vt:lpstr>Обновляемая и дополняемая  программа конференции</vt:lpstr>
      <vt:lpstr>Презентация PowerPoint</vt:lpstr>
      <vt:lpstr>Запрос информационного письма  по электронной почте  </vt:lpstr>
      <vt:lpstr>ПОЛЕЗНЫЕ ССЫЛКИ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Лариса Мациевская</dc:creator>
  <cp:lastModifiedBy>Омарова Алуа</cp:lastModifiedBy>
  <cp:revision>6</cp:revision>
  <dcterms:created xsi:type="dcterms:W3CDTF">2024-08-20T06:01:08Z</dcterms:created>
  <dcterms:modified xsi:type="dcterms:W3CDTF">2024-08-28T07:55:20Z</dcterms:modified>
</cp:coreProperties>
</file>